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90"/>
  </p:notesMasterIdLst>
  <p:handoutMasterIdLst>
    <p:handoutMasterId r:id="rId91"/>
  </p:handoutMasterIdLst>
  <p:sldIdLst>
    <p:sldId id="319" r:id="rId2"/>
    <p:sldId id="312" r:id="rId3"/>
    <p:sldId id="1448" r:id="rId4"/>
    <p:sldId id="1444" r:id="rId5"/>
    <p:sldId id="1445" r:id="rId6"/>
    <p:sldId id="1446" r:id="rId7"/>
    <p:sldId id="308" r:id="rId8"/>
    <p:sldId id="1424" r:id="rId9"/>
    <p:sldId id="1449" r:id="rId10"/>
    <p:sldId id="1450" r:id="rId11"/>
    <p:sldId id="1451" r:id="rId12"/>
    <p:sldId id="1452" r:id="rId13"/>
    <p:sldId id="1453" r:id="rId14"/>
    <p:sldId id="1454" r:id="rId15"/>
    <p:sldId id="1455" r:id="rId16"/>
    <p:sldId id="1456" r:id="rId17"/>
    <p:sldId id="1457" r:id="rId18"/>
    <p:sldId id="1458" r:id="rId19"/>
    <p:sldId id="1438" r:id="rId20"/>
    <p:sldId id="1459" r:id="rId21"/>
    <p:sldId id="1460" r:id="rId22"/>
    <p:sldId id="1336" r:id="rId23"/>
    <p:sldId id="1461" r:id="rId24"/>
    <p:sldId id="1462" r:id="rId25"/>
    <p:sldId id="1463" r:id="rId26"/>
    <p:sldId id="1464" r:id="rId27"/>
    <p:sldId id="1465" r:id="rId28"/>
    <p:sldId id="1439" r:id="rId29"/>
    <p:sldId id="1440" r:id="rId30"/>
    <p:sldId id="1441" r:id="rId31"/>
    <p:sldId id="1442" r:id="rId32"/>
    <p:sldId id="1443" r:id="rId33"/>
    <p:sldId id="1466" r:id="rId34"/>
    <p:sldId id="1467" r:id="rId35"/>
    <p:sldId id="1468" r:id="rId36"/>
    <p:sldId id="1469" r:id="rId37"/>
    <p:sldId id="1471" r:id="rId38"/>
    <p:sldId id="1473" r:id="rId39"/>
    <p:sldId id="1472" r:id="rId40"/>
    <p:sldId id="1470" r:id="rId41"/>
    <p:sldId id="1421" r:id="rId42"/>
    <p:sldId id="1425" r:id="rId43"/>
    <p:sldId id="1474" r:id="rId44"/>
    <p:sldId id="1475" r:id="rId45"/>
    <p:sldId id="1476" r:id="rId46"/>
    <p:sldId id="1426" r:id="rId47"/>
    <p:sldId id="1427" r:id="rId48"/>
    <p:sldId id="1428" r:id="rId49"/>
    <p:sldId id="1486" r:id="rId50"/>
    <p:sldId id="1429" r:id="rId51"/>
    <p:sldId id="1430" r:id="rId52"/>
    <p:sldId id="1488" r:id="rId53"/>
    <p:sldId id="1487" r:id="rId54"/>
    <p:sldId id="1431" r:id="rId55"/>
    <p:sldId id="1432" r:id="rId56"/>
    <p:sldId id="1489" r:id="rId57"/>
    <p:sldId id="1490" r:id="rId58"/>
    <p:sldId id="1491" r:id="rId59"/>
    <p:sldId id="1492" r:id="rId60"/>
    <p:sldId id="1477" r:id="rId61"/>
    <p:sldId id="1422" r:id="rId62"/>
    <p:sldId id="1433" r:id="rId63"/>
    <p:sldId id="1478" r:id="rId64"/>
    <p:sldId id="1479" r:id="rId65"/>
    <p:sldId id="1480" r:id="rId66"/>
    <p:sldId id="1481" r:id="rId67"/>
    <p:sldId id="1434" r:id="rId68"/>
    <p:sldId id="1435" r:id="rId69"/>
    <p:sldId id="1482" r:id="rId70"/>
    <p:sldId id="1483" r:id="rId71"/>
    <p:sldId id="1436" r:id="rId72"/>
    <p:sldId id="1484" r:id="rId73"/>
    <p:sldId id="1485" r:id="rId74"/>
    <p:sldId id="1493" r:id="rId75"/>
    <p:sldId id="1502" r:id="rId76"/>
    <p:sldId id="1503" r:id="rId77"/>
    <p:sldId id="1504" r:id="rId78"/>
    <p:sldId id="1505" r:id="rId79"/>
    <p:sldId id="1506" r:id="rId80"/>
    <p:sldId id="1423" r:id="rId81"/>
    <p:sldId id="1341" r:id="rId82"/>
    <p:sldId id="1494" r:id="rId83"/>
    <p:sldId id="1495" r:id="rId84"/>
    <p:sldId id="1437" r:id="rId85"/>
    <p:sldId id="1496" r:id="rId86"/>
    <p:sldId id="1497" r:id="rId87"/>
    <p:sldId id="1498" r:id="rId88"/>
    <p:sldId id="1507" r:id="rId89"/>
  </p:sldIdLst>
  <p:sldSz cx="9144000" cy="6858000" type="screen4x3"/>
  <p:notesSz cx="6858000" cy="9144000"/>
  <p:custDataLst>
    <p:tags r:id="rId9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7" d="100"/>
          <a:sy n="57" d="100"/>
        </p:scale>
        <p:origin x="43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现代优化算法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12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992235" y="2719977"/>
            <a:ext cx="372406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现代优化算法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159382"/>
              </p:ext>
            </p:extLst>
          </p:nvPr>
        </p:nvGraphicFramePr>
        <p:xfrm>
          <a:off x="531813" y="804863"/>
          <a:ext cx="78613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18491" progId="Word.Document.12">
                  <p:embed/>
                </p:oleObj>
              </mc:Choice>
              <mc:Fallback>
                <p:oleObj name="Document" r:id="rId2" imgW="8129635" imgH="45184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5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2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194490"/>
              </p:ext>
            </p:extLst>
          </p:nvPr>
        </p:nvGraphicFramePr>
        <p:xfrm>
          <a:off x="531813" y="804863"/>
          <a:ext cx="7861300" cy="331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37497" progId="Word.Document.12">
                  <p:embed/>
                </p:oleObj>
              </mc:Choice>
              <mc:Fallback>
                <p:oleObj name="Document" r:id="rId2" imgW="8129635" imgH="34374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1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9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091540"/>
              </p:ext>
            </p:extLst>
          </p:nvPr>
        </p:nvGraphicFramePr>
        <p:xfrm>
          <a:off x="531813" y="804863"/>
          <a:ext cx="7861300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34535" progId="Word.Document.12">
                  <p:embed/>
                </p:oleObj>
              </mc:Choice>
              <mc:Fallback>
                <p:oleObj name="Document" r:id="rId2" imgW="8129635" imgH="49345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6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445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796343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531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111419"/>
              </p:ext>
            </p:extLst>
          </p:nvPr>
        </p:nvGraphicFramePr>
        <p:xfrm>
          <a:off x="531813" y="804863"/>
          <a:ext cx="7861300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35228" progId="Word.Document.12">
                  <p:embed/>
                </p:oleObj>
              </mc:Choice>
              <mc:Fallback>
                <p:oleObj name="Document" r:id="rId2" imgW="8129635" imgH="54352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6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3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990090"/>
              </p:ext>
            </p:extLst>
          </p:nvPr>
        </p:nvGraphicFramePr>
        <p:xfrm>
          <a:off x="531813" y="804863"/>
          <a:ext cx="7861300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99013" progId="Word.Document.12">
                  <p:embed/>
                </p:oleObj>
              </mc:Choice>
              <mc:Fallback>
                <p:oleObj name="Document" r:id="rId2" imgW="8129635" imgH="49990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3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59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46003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69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480870"/>
              </p:ext>
            </p:extLst>
          </p:nvPr>
        </p:nvGraphicFramePr>
        <p:xfrm>
          <a:off x="545260" y="683840"/>
          <a:ext cx="7861300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10763" progId="Word.Document.12">
                  <p:embed/>
                </p:oleObj>
              </mc:Choice>
              <mc:Fallback>
                <p:oleObj name="Document" r:id="rId2" imgW="8129635" imgH="62107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260" y="683840"/>
                        <a:ext cx="7861300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030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587530"/>
              </p:ext>
            </p:extLst>
          </p:nvPr>
        </p:nvGraphicFramePr>
        <p:xfrm>
          <a:off x="531813" y="804863"/>
          <a:ext cx="7861300" cy="603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49306" progId="Word.Document.12">
                  <p:embed/>
                </p:oleObj>
              </mc:Choice>
              <mc:Fallback>
                <p:oleObj name="Document" r:id="rId2" imgW="8129635" imgH="62493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03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1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073083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71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模拟退火算法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15172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22232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15172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遗传算法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4122275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192876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4122275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改进的遗传算法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50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50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502770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遗传算法函数</a:t>
            </a:r>
            <a:endParaRPr lang="en-US" altLang="zh-CN" sz="3600" b="1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078443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33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87345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97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12.1.2 </a:t>
            </a:r>
            <a:r>
              <a:rPr lang="zh-CN" altLang="en-US" sz="4200" b="1">
                <a:solidFill>
                  <a:srgbClr val="319095"/>
                </a:solidFill>
              </a:rPr>
              <a:t>应用举例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766465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8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212029"/>
              </p:ext>
            </p:extLst>
          </p:nvPr>
        </p:nvGraphicFramePr>
        <p:xfrm>
          <a:off x="531813" y="804863"/>
          <a:ext cx="7861300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35535" progId="Word.Document.12">
                  <p:embed/>
                </p:oleObj>
              </mc:Choice>
              <mc:Fallback>
                <p:oleObj name="Document" r:id="rId2" imgW="8129635" imgH="64355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21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7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0260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33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04486"/>
              </p:ext>
            </p:extLst>
          </p:nvPr>
        </p:nvGraphicFramePr>
        <p:xfrm>
          <a:off x="531813" y="804863"/>
          <a:ext cx="78613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50299" progId="Word.Document.12">
                  <p:embed/>
                </p:oleObj>
              </mc:Choice>
              <mc:Fallback>
                <p:oleObj name="Document" r:id="rId2" imgW="8129635" imgH="38502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662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686405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072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181244"/>
              </p:ext>
            </p:extLst>
          </p:nvPr>
        </p:nvGraphicFramePr>
        <p:xfrm>
          <a:off x="531813" y="804863"/>
          <a:ext cx="78613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91307" progId="Word.Document.12">
                  <p:embed/>
                </p:oleObj>
              </mc:Choice>
              <mc:Fallback>
                <p:oleObj name="Document" r:id="rId2" imgW="8129635" imgH="35913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7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865130"/>
              </p:ext>
            </p:extLst>
          </p:nvPr>
        </p:nvGraphicFramePr>
        <p:xfrm>
          <a:off x="531813" y="804863"/>
          <a:ext cx="7861300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305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403804"/>
              </p:ext>
            </p:extLst>
          </p:nvPr>
        </p:nvGraphicFramePr>
        <p:xfrm>
          <a:off x="531813" y="804863"/>
          <a:ext cx="7861300" cy="30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0838" progId="Word.Document.12">
                  <p:embed/>
                </p:oleObj>
              </mc:Choice>
              <mc:Fallback>
                <p:oleObj name="Document" r:id="rId2" imgW="8129635" imgH="32008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573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267397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998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0234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90143" progId="Word.Document.12">
                  <p:embed/>
                </p:oleObj>
              </mc:Choice>
              <mc:Fallback>
                <p:oleObj name="Document" r:id="rId2" imgW="8129635" imgH="37901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0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43497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15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56896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130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94584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67152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179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90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84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03821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246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30C71A-3EAC-4BCF-9F73-7D8C8FF1648F}"/>
              </a:ext>
            </a:extLst>
          </p:cNvPr>
          <p:cNvSpPr txBox="1"/>
          <p:nvPr/>
        </p:nvSpPr>
        <p:spPr>
          <a:xfrm>
            <a:off x="554690" y="557696"/>
            <a:ext cx="80783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编写如下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sj0=load('data12_1.txt');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x=sj0(:,[1:2:8]); x=x(:);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y=sj0(:,[2:2:8]); y=y(:);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sj=[x y]; d1=[70,40];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xy=[d1;sj;d1]; sj=xy*pi/180;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角度化成弧度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d=zeros(102);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距离矩阵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for j=i+1:102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d(i,j)=6370*acos(cos(sj(i,1)-sj(j,1))*cos(sj(i,2))*...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cos(sj(j,2))+sin(sj(i,2))*sin(sj(j,2)));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d=d+d';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path=[];long=inf;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巡航路径及长度初始化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880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B44124F-09D0-4FEB-B5D9-B50D76C4870D}"/>
              </a:ext>
            </a:extLst>
          </p:cNvPr>
          <p:cNvSpPr txBox="1"/>
          <p:nvPr/>
        </p:nvSpPr>
        <p:spPr>
          <a:xfrm>
            <a:off x="326091" y="547022"/>
            <a:ext cx="9073403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j=1:1000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求较好的初始解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path0=[1 1+randperm(100),102]; temp=0;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i=1:101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temp=temp+d(path0(i),path0(i+1));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if temp&lt;long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path=path0; long=temp;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e=0.1^30;L=20000;at=0.999;T=1;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k=1:L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退火过程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c=2+floor(100*rand(1,2));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产生新解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c=sort(c); c1=c(1);c2=c(2);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计算代价函数值的增量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df=d(path(c1-1),path(c2))+d(path(c1),path(c2+1))-...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d(path(c1-1),path(c1))-d(path(c2),path(c2+1));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if df&lt;0 %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接受准则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path=[path(1:c1-1),path(c2:-1:c1),path(c2+1:102)]; 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long=long+df;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elseif exp(-df/T)&gt;=rand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path=[path(1:c1-1),path(c2:-1:c1),path(c2+1:102)]; 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long=long+df;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T=T*at;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if T&lt;e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break;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path, long % 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输出巡航路径及路径长度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620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38550BB-C3A7-4772-BA20-4537FF26FC2C}"/>
              </a:ext>
            </a:extLst>
          </p:cNvPr>
          <p:cNvSpPr txBox="1"/>
          <p:nvPr/>
        </p:nvSpPr>
        <p:spPr>
          <a:xfrm>
            <a:off x="608480" y="1182905"/>
            <a:ext cx="5654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xx=xy(path,1); yy=xy(path,2);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plot(xx,yy,'-*')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画出巡航路径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96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84849"/>
              </p:ext>
            </p:extLst>
          </p:nvPr>
        </p:nvGraphicFramePr>
        <p:xfrm>
          <a:off x="518366" y="764522"/>
          <a:ext cx="78613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204440" progId="Word.Document.12">
                  <p:embed/>
                </p:oleObj>
              </mc:Choice>
              <mc:Fallback>
                <p:oleObj name="Document" r:id="rId2" imgW="8111970" imgH="32044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764522"/>
                        <a:ext cx="7861300" cy="309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0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06393"/>
              </p:ext>
            </p:extLst>
          </p:nvPr>
        </p:nvGraphicFramePr>
        <p:xfrm>
          <a:off x="531813" y="750888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80172" progId="Word.Document.12">
                  <p:embed/>
                </p:oleObj>
              </mc:Choice>
              <mc:Fallback>
                <p:oleObj name="Document" r:id="rId2" imgW="8129635" imgH="56801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50888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52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遗传算法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12.2.1 </a:t>
            </a:r>
            <a:r>
              <a:rPr lang="zh-CN" altLang="en-US" sz="4200" b="1">
                <a:solidFill>
                  <a:srgbClr val="319095"/>
                </a:solidFill>
              </a:rPr>
              <a:t>模型及算法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091971"/>
              </p:ext>
            </p:extLst>
          </p:nvPr>
        </p:nvGraphicFramePr>
        <p:xfrm>
          <a:off x="477044" y="1312784"/>
          <a:ext cx="8189912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312784"/>
                        <a:ext cx="8189912" cy="536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3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277570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9697" progId="Word.Document.12">
                  <p:embed/>
                </p:oleObj>
              </mc:Choice>
              <mc:Fallback>
                <p:oleObj name="Document" r:id="rId2" imgW="8129635" imgH="3779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1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633"/>
              </p:ext>
            </p:extLst>
          </p:nvPr>
        </p:nvGraphicFramePr>
        <p:xfrm>
          <a:off x="531813" y="804863"/>
          <a:ext cx="78613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1766" progId="Word.Document.12">
                  <p:embed/>
                </p:oleObj>
              </mc:Choice>
              <mc:Fallback>
                <p:oleObj name="Document" r:id="rId2" imgW="8129635" imgH="44417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0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722881"/>
              </p:ext>
            </p:extLst>
          </p:nvPr>
        </p:nvGraphicFramePr>
        <p:xfrm>
          <a:off x="531813" y="750888"/>
          <a:ext cx="7861300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503722" progId="Word.Document.12">
                  <p:embed/>
                </p:oleObj>
              </mc:Choice>
              <mc:Fallback>
                <p:oleObj name="Document" r:id="rId2" imgW="8111970" imgH="45037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50888"/>
                        <a:ext cx="7861300" cy="435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39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12.2.2 </a:t>
            </a:r>
            <a:r>
              <a:rPr lang="zh-CN" altLang="en-US" sz="4200" b="1">
                <a:solidFill>
                  <a:srgbClr val="319095"/>
                </a:solidFill>
              </a:rPr>
              <a:t>模型计算法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369163"/>
              </p:ext>
            </p:extLst>
          </p:nvPr>
        </p:nvGraphicFramePr>
        <p:xfrm>
          <a:off x="490538" y="1501775"/>
          <a:ext cx="8189912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95797" progId="Word.Document.12">
                  <p:embed/>
                </p:oleObj>
              </mc:Choice>
              <mc:Fallback>
                <p:oleObj name="Document" r:id="rId2" imgW="8153322" imgH="44957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50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0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110270"/>
              </p:ext>
            </p:extLst>
          </p:nvPr>
        </p:nvGraphicFramePr>
        <p:xfrm>
          <a:off x="477837" y="1418571"/>
          <a:ext cx="8188325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78675" progId="Word.Document.12">
                  <p:embed/>
                </p:oleObj>
              </mc:Choice>
              <mc:Fallback>
                <p:oleObj name="Document" r:id="rId2" imgW="8153322" imgH="537867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编码策略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76066"/>
              </p:ext>
            </p:extLst>
          </p:nvPr>
        </p:nvGraphicFramePr>
        <p:xfrm>
          <a:off x="504825" y="1624013"/>
          <a:ext cx="8188325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88342" progId="Word.Document.12">
                  <p:embed/>
                </p:oleObj>
              </mc:Choice>
              <mc:Fallback>
                <p:oleObj name="Document" r:id="rId2" imgW="8153322" imgH="378834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79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初始种群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787531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66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5293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92414" progId="Word.Document.12">
                  <p:embed/>
                </p:oleObj>
              </mc:Choice>
              <mc:Fallback>
                <p:oleObj name="Document" r:id="rId2" imgW="8129635" imgH="30924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55944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目标函数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12557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en-US" sz="3600" b="1">
                <a:solidFill>
                  <a:srgbClr val="0293B8"/>
                </a:solidFill>
              </a:rPr>
              <a:t>交叉操作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004583"/>
              </p:ext>
            </p:extLst>
          </p:nvPr>
        </p:nvGraphicFramePr>
        <p:xfrm>
          <a:off x="531813" y="804863"/>
          <a:ext cx="78613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70358" progId="Word.Document.12">
                  <p:embed/>
                </p:oleObj>
              </mc:Choice>
              <mc:Fallback>
                <p:oleObj name="Document" r:id="rId2" imgW="8129635" imgH="32703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5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4942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922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15349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zh-CN" altLang="en-US" sz="3600" b="1">
                <a:solidFill>
                  <a:srgbClr val="0293B8"/>
                </a:solidFill>
              </a:rPr>
              <a:t>变异操作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9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95770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6.</a:t>
            </a:r>
            <a:r>
              <a:rPr lang="zh-CN" altLang="en-US" sz="3600" b="1">
                <a:solidFill>
                  <a:srgbClr val="0293B8"/>
                </a:solidFill>
              </a:rPr>
              <a:t>选择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6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FE0411-D610-48E1-BF97-FEFB79D9B270}"/>
              </a:ext>
            </a:extLst>
          </p:cNvPr>
          <p:cNvSpPr txBox="1"/>
          <p:nvPr/>
        </p:nvSpPr>
        <p:spPr>
          <a:xfrm>
            <a:off x="702609" y="1220631"/>
            <a:ext cx="56544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close all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sj0=load('data12_1.txt');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x=sj0(:,1:2:8); x=x(:);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y=sj0(:,2:2:8); y=y(:);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sj=[x y]; d1=[70,40];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xy=[d1;sj;d1]; sj=xy*pi/180;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单位化成弧度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d=zeros(102);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距离矩阵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j=i+1:102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d(i,j)=6370*acos(cos(sj(i,1)-sj(j,1))*cos(sj(i,2))*...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cos(sj(j,2))+sin(sj(i,2))*sin(sj(j,2)));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d=d+d'; w=50; g=100; %w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为种群的个数，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为进化的代数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23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8EF1FB-AA82-42EA-ACF0-62A28C41D603}"/>
              </a:ext>
            </a:extLst>
          </p:cNvPr>
          <p:cNvSpPr txBox="1"/>
          <p:nvPr/>
        </p:nvSpPr>
        <p:spPr>
          <a:xfrm>
            <a:off x="554691" y="1025675"/>
            <a:ext cx="729839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k=1:w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通过改良圈算法选取初始种群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c=randperm(100);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...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的一个全排列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c1=[1,c+1,102];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生成初始解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t=1:102 %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该层循环是修改圈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flag=0;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修改圈退出标志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m=1:100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for n=m+2:101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if d(c1(m),c1(n))+d(c1(m+1),c1(n+1))&lt;...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     d(c1(m),c1(m+1))+d(c1(n),c1(n+1))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 c1(m+1:n)=c1(n:-1:m+1);  flag=1;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修改圈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if flag==0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J(k,c1)=1:102; break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记录下较好的解并退出当前层循环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J(:,1)=0; J=J/102;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把整数序列转换成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[0,1]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区间上实数即染色体编码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48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B4726F-C472-458C-B5C6-1611CF354FD8}"/>
              </a:ext>
            </a:extLst>
          </p:cNvPr>
          <p:cNvSpPr txBox="1"/>
          <p:nvPr/>
        </p:nvSpPr>
        <p:spPr>
          <a:xfrm>
            <a:off x="514349" y="936934"/>
            <a:ext cx="69487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k=1:g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该层循环进行遗传算法的操作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A=J;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交配产生子代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的初始染色体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c=randperm(w);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产生下面交叉操作的染色体对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i=1:2:w 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F=2+floor(100*rand(1));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产生交叉操作的地址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temp=A(c(i),[F:102]);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中间变量的保存值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A(c(i),[F:102])=A(c(i+1),[F:102]);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交叉操作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A(c(i+1),F:102)=temp; 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by=[];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为了防止下面产生空地址，这里先初始化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while ~length(by)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by=find(rand(1,w)&lt;0.1);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B=A(by,:);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产生变异操作的初始染色体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j=1:length(by)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bw=sort(2+floor(100*rand(1,3)));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交换位置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B(j,:)=B(j,[1:bw(1)-1,bw(2)+1:bw(3),bw(1):bw(2),bw(3)+1:102]);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549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8BE109-6392-404A-8363-5690B6E36536}"/>
              </a:ext>
            </a:extLst>
          </p:cNvPr>
          <p:cNvSpPr txBox="1"/>
          <p:nvPr/>
        </p:nvSpPr>
        <p:spPr>
          <a:xfrm>
            <a:off x="568137" y="1070045"/>
            <a:ext cx="74463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G=[J;A;B];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父代和子代种群合在一起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[SG,ind1]=sort(G,2);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把染色体翻译成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...,102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的序列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num=size(G,1); long=zeros(1,num);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路径长度的初始值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j=1:num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long(j)=long(j)+d(ind1(j,i),ind1(j,i+1));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计算每条路径长度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[slong,ind2]=sort(long);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对路径长度按照从小到大排序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J=G(ind2(1:w),:);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精选前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个较短的路径对应的染色体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path=ind1(ind2(1),:), flong=slong(1)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解的路径及路径长度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xx=xy(path,1);yy=xy(path,2);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plot(xx,yy,'-o')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画出路径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74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743642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67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403652"/>
              </p:ext>
            </p:extLst>
          </p:nvPr>
        </p:nvGraphicFramePr>
        <p:xfrm>
          <a:off x="531813" y="804863"/>
          <a:ext cx="7861300" cy="509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79257" progId="Word.Document.12">
                  <p:embed/>
                </p:oleObj>
              </mc:Choice>
              <mc:Fallback>
                <p:oleObj name="Document" r:id="rId2" imgW="8129635" imgH="52792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9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60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42607" y="265957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改进的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遗传算法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12.3.1 </a:t>
            </a:r>
            <a:r>
              <a:rPr lang="zh-CN" altLang="en-US" sz="4200" b="1">
                <a:solidFill>
                  <a:srgbClr val="319095"/>
                </a:solidFill>
              </a:rPr>
              <a:t>引言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758782"/>
              </p:ext>
            </p:extLst>
          </p:nvPr>
        </p:nvGraphicFramePr>
        <p:xfrm>
          <a:off x="384870" y="1165599"/>
          <a:ext cx="8189912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165599"/>
                        <a:ext cx="8189912" cy="536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8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335299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0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196631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102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731093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814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9467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376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12.3.2 </a:t>
            </a:r>
            <a:r>
              <a:rPr lang="zh-CN" altLang="en-US" sz="4200" b="1">
                <a:solidFill>
                  <a:srgbClr val="319095"/>
                </a:solidFill>
              </a:rPr>
              <a:t>模型及算法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07045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567126"/>
              </p:ext>
            </p:extLst>
          </p:nvPr>
        </p:nvGraphicFramePr>
        <p:xfrm>
          <a:off x="384870" y="1418571"/>
          <a:ext cx="8188325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5352380" progId="Word.Document.12">
                  <p:embed/>
                </p:oleObj>
              </mc:Choice>
              <mc:Fallback>
                <p:oleObj name="Document" r:id="rId2" imgW="8180465" imgH="535238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418571"/>
                        <a:ext cx="8188325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交叉操作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3384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971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模拟退火算法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893999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7751" progId="Word.Document.12">
                  <p:embed/>
                </p:oleObj>
              </mc:Choice>
              <mc:Fallback>
                <p:oleObj name="Document" r:id="rId2" imgW="8129635" imgH="43477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5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31877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变异操作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549936"/>
              </p:ext>
            </p:extLst>
          </p:nvPr>
        </p:nvGraphicFramePr>
        <p:xfrm>
          <a:off x="531813" y="804863"/>
          <a:ext cx="78613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05798" progId="Word.Document.12">
                  <p:embed/>
                </p:oleObj>
              </mc:Choice>
              <mc:Fallback>
                <p:oleObj name="Document" r:id="rId2" imgW="8129635" imgH="34057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1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4453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495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403570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8675" progId="Word.Document.12">
                  <p:embed/>
                </p:oleObj>
              </mc:Choice>
              <mc:Fallback>
                <p:oleObj name="Document" r:id="rId2" imgW="8129635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95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1E3F7-D442-4015-AF5C-A6AF00332C71}"/>
              </a:ext>
            </a:extLst>
          </p:cNvPr>
          <p:cNvSpPr txBox="1"/>
          <p:nvPr/>
        </p:nvSpPr>
        <p:spPr>
          <a:xfrm>
            <a:off x="433668" y="885815"/>
            <a:ext cx="73925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tic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计时开始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close all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sj0=load('data12_1.txt');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x=sj0(:,1:2:8); x=x(:);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y=sj0(:,2:2:8); y=y(:);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sj=[x y]; d1=[70,40];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xy=[d1;sj;d1]; sj=xy*pi/180;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单位化成弧度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d=zeros(102);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距离矩阵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j=i+1:102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d(i,j)=6370*acos(cos(sj(i,1)-sj(j,1))*cos(sj(i,2))*...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cos(sj(j,2))+sin(sj(i,2))*sin(sj(j,2)));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d=d+d'; w=50; g=100; %w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为种群的个数，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为进化的代数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rand('state',sum(clock));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初始化随机数发生器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663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0C10117-1069-4350-9BFD-4E017947216E}"/>
              </a:ext>
            </a:extLst>
          </p:cNvPr>
          <p:cNvSpPr txBox="1"/>
          <p:nvPr/>
        </p:nvSpPr>
        <p:spPr>
          <a:xfrm>
            <a:off x="272303" y="1092910"/>
            <a:ext cx="74866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k=1:w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通过改良圈算法选取初始种群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c=randperm(100);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...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的一个全排列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c1=[1,c+1,102];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生成初始解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t=1:102 %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该层循环是修改圈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flag=0;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修改圈退出标志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m=1:100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for n=m+2:101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if d(c1(m),c1(n))+d(c1(m+1),c1(n+1))&lt;...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     d(c1(m),c1(m+1))+d(c1(n),c1(n+1))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 c1(m+1:n)=c1(n:-1:m+1);  flag=1;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修改圈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if flag==0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J(k,c1)=1:102; break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记录下较好的解并退出当前层循环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377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D4D8C41-3E0A-4F52-AB33-6A4EB19AD48B}"/>
              </a:ext>
            </a:extLst>
          </p:cNvPr>
          <p:cNvSpPr txBox="1"/>
          <p:nvPr/>
        </p:nvSpPr>
        <p:spPr>
          <a:xfrm>
            <a:off x="218515" y="1196457"/>
            <a:ext cx="77690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J(:,1)=0; J=J/102;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把整数序列转换成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[0,1]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区间上实数即染色体编码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k=1:g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该层循环进行遗传算法的操作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A=J;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交配产生子代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的初始染色体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i=1:2:w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ch1(1)=rand;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混沌序列的初始值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j=2:50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ch1(j)=4*ch1(j-1)*(1-ch1(j-1));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产生混沌序列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ch1=2+floor(100*ch1);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产生交叉操作的地址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temp=A(i,ch1);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中间变量的保存值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A(i,ch1)=A(i+1,ch1);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交叉操作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A(i+1,ch1)=temp;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by=[];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为了防止下面产生空地址，这里先初始化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while ~length(by)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by=find(rand(1,w)&lt;0.1);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5232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FA380A-47C5-4B85-9C91-DA917082B9C7}"/>
              </a:ext>
            </a:extLst>
          </p:cNvPr>
          <p:cNvSpPr txBox="1"/>
          <p:nvPr/>
        </p:nvSpPr>
        <p:spPr>
          <a:xfrm>
            <a:off x="702608" y="943632"/>
            <a:ext cx="78766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num1=length(by); B=J(by,:);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产生变异操作的初始染色体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ch2=rand;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产生混沌序列的初始值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t=2:2*num1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ch2(t)=4*ch2(t-1)*(1-ch2(t-1));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产生混沌序列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j=1:num1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bw=sort(2+floor(100*rand(1,2)));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B(j,bw)=ch2([j,j+1]); %bw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处的两个基因发生了变异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G=[J;A;B];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父代和子代种群合在一起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[SG,ind1]=sort(G,2);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把染色体翻译成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...,102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的序列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num2=size(G,1); long=zeros(1,num2);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路径长度的初始值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2004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69D3E1-AE26-4A09-ADE1-C8C1404CD63E}"/>
              </a:ext>
            </a:extLst>
          </p:cNvPr>
          <p:cNvSpPr txBox="1"/>
          <p:nvPr/>
        </p:nvSpPr>
        <p:spPr>
          <a:xfrm>
            <a:off x="358028" y="1139949"/>
            <a:ext cx="77018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for j=1:num2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long(j)=long(j)+d(ind1(j,i),ind1(j,i+1));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计算每条路径长度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[slong,ind2]=sort(long);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对路径长度按照从小到大排序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J=G(ind2(1:w),:);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精选前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个较短的路径对应的染色体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path=ind1(ind2(1),:), flong=slong(1)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解的路径及路径长度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toc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计时结束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xx=xy(path,1);yy=xy(path,2);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plot(xx,yy,'-o')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画出路径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2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12.1.1 </a:t>
            </a:r>
            <a:r>
              <a:rPr lang="zh-CN" altLang="en-US" sz="4200" b="1">
                <a:solidFill>
                  <a:srgbClr val="319095"/>
                </a:solidFill>
              </a:rPr>
              <a:t>算法简介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BF2311E-6FF4-45A4-9332-7842FBDAA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470469"/>
              </p:ext>
            </p:extLst>
          </p:nvPr>
        </p:nvGraphicFramePr>
        <p:xfrm>
          <a:off x="384870" y="1586706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91640" progId="Word.Document.12">
                  <p:embed/>
                </p:oleObj>
              </mc:Choice>
              <mc:Fallback>
                <p:oleObj name="Document" r:id="rId2" imgW="8129635" imgH="40916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586706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38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90217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遗传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算法函数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572624"/>
              </p:ext>
            </p:extLst>
          </p:nvPr>
        </p:nvGraphicFramePr>
        <p:xfrm>
          <a:off x="477838" y="1582738"/>
          <a:ext cx="8188325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582738"/>
                        <a:ext cx="8188325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遗传算法使用规则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660676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888197"/>
              </p:ext>
            </p:extLst>
          </p:nvPr>
        </p:nvGraphicFramePr>
        <p:xfrm>
          <a:off x="531813" y="804863"/>
          <a:ext cx="7861300" cy="384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88260" progId="Word.Document.12">
                  <p:embed/>
                </p:oleObj>
              </mc:Choice>
              <mc:Fallback>
                <p:oleObj name="Document" r:id="rId2" imgW="8129635" imgH="39882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49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36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62529"/>
              </p:ext>
            </p:extLst>
          </p:nvPr>
        </p:nvGraphicFramePr>
        <p:xfrm>
          <a:off x="477837" y="1579562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52321" progId="Word.Document.12">
                  <p:embed/>
                </p:oleObj>
              </mc:Choice>
              <mc:Fallback>
                <p:oleObj name="Document" r:id="rId2" imgW="8153322" imgH="375232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579562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遗传算法</a:t>
            </a:r>
            <a:r>
              <a:rPr lang="zh-CN" altLang="en-US" sz="3600" b="1">
                <a:solidFill>
                  <a:srgbClr val="0293B8"/>
                </a:solidFill>
              </a:rPr>
              <a:t>函数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9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7740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354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43882"/>
              </p:ext>
            </p:extLst>
          </p:nvPr>
        </p:nvGraphicFramePr>
        <p:xfrm>
          <a:off x="518366" y="683840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683840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875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90134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78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EC630C-043B-4173-8101-3AA6932993F1}"/>
              </a:ext>
            </a:extLst>
          </p:cNvPr>
          <p:cNvSpPr txBox="1"/>
          <p:nvPr/>
        </p:nvSpPr>
        <p:spPr>
          <a:xfrm>
            <a:off x="151280" y="639739"/>
            <a:ext cx="899272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a=[-1 -2 0;-1 0 0];b=[-1;0];          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两个线性约束条件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[x,y]=ga(@obj,3,a,b,[],[],[],[],@constr);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调用遗传算法函数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x, y=-y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function y=obj(x);           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定义目标函数，其中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为行向量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c1 = [2 3 1]; c2 = [3 1 0];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c1*x' + c2*x'.^2; y=-y;      %ga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中目标函数极小化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function [f,g]=constr(x);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定义约束条件函数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f=[x(1)+2*x(1)^2+x(2)+2*x(2)^2+x(3)-10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x(1)+x(1)^2+x(2)+x(2)^2-x(3)-50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2*x(1)+x(1)^2+2*x(2)+x(3)-40];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g=x(1)^2+x(3)-2;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745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086803"/>
              </p:ext>
            </p:extLst>
          </p:nvPr>
        </p:nvGraphicFramePr>
        <p:xfrm>
          <a:off x="531813" y="804863"/>
          <a:ext cx="7861300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81861" progId="Word.Document.12">
                  <p:embed/>
                </p:oleObj>
              </mc:Choice>
              <mc:Fallback>
                <p:oleObj name="Document" r:id="rId2" imgW="8129635" imgH="50818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0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080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3273</TotalTime>
  <Words>2566</Words>
  <Application>Microsoft Office PowerPoint</Application>
  <PresentationFormat>全屏显示(4:3)</PresentationFormat>
  <Paragraphs>243</Paragraphs>
  <Slides>88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101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167</cp:revision>
  <dcterms:created xsi:type="dcterms:W3CDTF">2020-06-24T23:10:14Z</dcterms:created>
  <dcterms:modified xsi:type="dcterms:W3CDTF">2021-02-23T16:50:46Z</dcterms:modified>
</cp:coreProperties>
</file>